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C27CAA-187B-4513-BD67-70C3A6D68CAB}">
  <a:tblStyle styleId="{94C27CAA-187B-4513-BD67-70C3A6D68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04e1ba859_8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704e1ba859_8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04e1ba85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704e1ba85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049feeec3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049feeec3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04e1ba859_8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04e1ba859_8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04e1ba859_8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704e1ba859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7049feeec3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7049feeec3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049feeec3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7049feeec3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da228f72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da228f72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7049feeec3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7049feeec3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7049feeec3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7049feeec3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049feeb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049fee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049feeec3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7049feeec3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a228f72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a228f72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d9c9c6b3b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d9c9c6b3b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d9c9c6b3b6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d9c9c6b3b6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d9c9c6b3b6_2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d9c9c6b3b6_2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da228f726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da228f726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9c9c6b3b6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9c9c6b3b6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d9c9c6b3b6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d9c9c6b3b6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da228f72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da228f72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049feeb8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049feeb8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Sentiment on text, rating column, and then term frequency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049feeb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049feeb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049feeb8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049feeb8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049feeec3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049feeec3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7049feeb8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7049feeb8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049feeb8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049feeb8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7049feeb89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7049feeb8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5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30.png"/><Relationship Id="rId7" Type="http://schemas.openxmlformats.org/officeDocument/2006/relationships/image" Target="../media/image23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51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5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Relationship Id="rId5" Type="http://schemas.openxmlformats.org/officeDocument/2006/relationships/image" Target="../media/image57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Relationship Id="rId8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0.png"/><Relationship Id="rId7" Type="http://schemas.openxmlformats.org/officeDocument/2006/relationships/image" Target="../media/image58.png"/><Relationship Id="rId8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56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2030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ACE 592 Final Presentation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5717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By: Ziad Alian, Massab Qayum, Michael Kurtenbach, Jessica Gu, 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20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Some Text Processing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917000"/>
            <a:ext cx="8520600" cy="41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Created a sentiment score for each row (review)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Created a list of words for each row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Created a list of pairs of </a:t>
            </a:r>
            <a:r>
              <a:rPr lang="en">
                <a:solidFill>
                  <a:schemeClr val="lt1"/>
                </a:solidFill>
              </a:rPr>
              <a:t>words for each row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Will be useful later in the Lasso regressions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To get most common words, combined all text together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Removed punctuation, set to lowercase, removed stop words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Most common words: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8713" y="3035238"/>
            <a:ext cx="1876425" cy="1990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154175" y="1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Descriptive Analysis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154175" y="804550"/>
            <a:ext cx="3450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</a:rPr>
              <a:t>Word cloud for all reviews</a:t>
            </a:r>
            <a:endParaRPr sz="1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>
              <a:solidFill>
                <a:schemeClr val="lt1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3050" y="1191950"/>
            <a:ext cx="5619076" cy="288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201850" y="4073275"/>
            <a:ext cx="5322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Common words include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Side effects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Duration (e.g., how long the drug’s been used)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Symptoms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154175" y="1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Descriptive Analysis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154175" y="744325"/>
            <a:ext cx="3450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</a:rPr>
              <a:t>For each drug, we had 125 data points</a:t>
            </a:r>
            <a:endParaRPr sz="1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>
              <a:solidFill>
                <a:schemeClr val="lt1"/>
              </a:solidFill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313" y="1250950"/>
            <a:ext cx="6133377" cy="37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154175" y="1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Descriptive Analysis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600" y="604750"/>
            <a:ext cx="5494501" cy="40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104625" y="3065200"/>
            <a:ext cx="189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Similarly</a:t>
            </a:r>
            <a:r>
              <a:rPr lang="en" sz="1200">
                <a:solidFill>
                  <a:schemeClr val="lt1"/>
                </a:solidFill>
              </a:rPr>
              <a:t>, Victoza had the highest average rating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154175" y="111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Descriptive Analysis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154175" y="610175"/>
            <a:ext cx="3450900" cy="44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lt1"/>
                </a:solidFill>
              </a:rPr>
              <a:t>Word cloud per drug</a:t>
            </a:r>
            <a:endParaRPr sz="145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450">
              <a:solidFill>
                <a:schemeClr val="lt1"/>
              </a:solidFill>
            </a:endParaRPr>
          </a:p>
        </p:txBody>
      </p:sp>
      <p:graphicFrame>
        <p:nvGraphicFramePr>
          <p:cNvPr id="147" name="Google Shape;147;p26"/>
          <p:cNvGraphicFramePr/>
          <p:nvPr/>
        </p:nvGraphicFramePr>
        <p:xfrm>
          <a:off x="952500" y="10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3619500"/>
                <a:gridCol w="3619500"/>
              </a:tblGrid>
              <a:tr h="12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r>
                        <a:rPr lang="en" sz="1200"/>
                        <a:t>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292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2350" y="1104050"/>
            <a:ext cx="2229575" cy="113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8412" y="1088337"/>
            <a:ext cx="2231136" cy="1170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1575" y="2418775"/>
            <a:ext cx="2231136" cy="1152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8425" y="2428075"/>
            <a:ext cx="2231136" cy="1134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61575" y="3747500"/>
            <a:ext cx="2231135" cy="111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88425" y="3731775"/>
            <a:ext cx="2231135" cy="1124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19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Methodology</a:t>
            </a: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900200"/>
            <a:ext cx="9144000" cy="4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</a:rPr>
              <a:t>Least Absolute Shrinkage and Selection Operator (LASSO) Regression:</a:t>
            </a:r>
            <a:endParaRPr sz="1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49250" lvl="0" marL="457200" rtl="0" algn="l">
              <a:lnSpc>
                <a:spcPct val="20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</a:rPr>
              <a:t>Variable Selection through Regularization</a:t>
            </a:r>
            <a:endParaRPr sz="1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49250" lvl="0" marL="457200" rtl="0" algn="l">
              <a:lnSpc>
                <a:spcPct val="2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</a:rPr>
              <a:t>Minimization objective = LS Obj + α * (sum of the absolute value of coefficients)</a:t>
            </a:r>
            <a:endParaRPr sz="1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-349250" lvl="0" marL="457200" rtl="0" algn="l">
              <a:lnSpc>
                <a:spcPct val="20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●"/>
            </a:pPr>
            <a:r>
              <a:rPr lang="en" sz="1900">
                <a:solidFill>
                  <a:schemeClr val="lt1"/>
                </a:solidFill>
                <a:highlight>
                  <a:schemeClr val="dk1"/>
                </a:highlight>
              </a:rPr>
              <a:t>Python’s LassoCV function with cross-validation set to 10</a:t>
            </a:r>
            <a:endParaRPr sz="1900"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280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</a:rPr>
              <a:t>Dependent Variables: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Rating 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Sentiment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AutoNum type="arabicPeriod"/>
            </a:pPr>
            <a:r>
              <a:rPr lang="en" sz="1900">
                <a:solidFill>
                  <a:schemeClr val="dk1"/>
                </a:solidFill>
              </a:rPr>
              <a:t>Meaning (Term Frequency-Inverse Document Frequency)</a:t>
            </a:r>
            <a:endParaRPr sz="1900">
              <a:solidFill>
                <a:schemeClr val="dk1"/>
              </a:solidFill>
              <a:highlight>
                <a:srgbClr val="191A1A"/>
              </a:highlight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900">
              <a:solidFill>
                <a:srgbClr val="D8D6D3"/>
              </a:solidFill>
              <a:highlight>
                <a:srgbClr val="181919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Rating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4087" y="478875"/>
            <a:ext cx="5655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329" y="198450"/>
            <a:ext cx="5441350" cy="2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347" y="2571750"/>
            <a:ext cx="5441325" cy="23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6" name="Google Shape;176;p30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09" y="-25"/>
            <a:ext cx="3173216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2100" y="-25"/>
            <a:ext cx="3099391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7703" y="1652411"/>
            <a:ext cx="3173221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92110" y="1652400"/>
            <a:ext cx="3099387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7700" y="3304794"/>
            <a:ext cx="3173224" cy="16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2105" y="3304800"/>
            <a:ext cx="3099395" cy="1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7" name="Google Shape;187;p31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8" name="Google Shape;18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100" y="3304826"/>
            <a:ext cx="3099399" cy="16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7700" y="3304819"/>
            <a:ext cx="3173225" cy="1671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2106" y="1642664"/>
            <a:ext cx="3099391" cy="16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00" y="1642674"/>
            <a:ext cx="3173225" cy="16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92102" y="0"/>
            <a:ext cx="3099399" cy="1671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700" y="0"/>
            <a:ext cx="3173225" cy="1671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13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Agenda </a:t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61" name="Google Shape;61;p14"/>
          <p:cNvGraphicFramePr/>
          <p:nvPr/>
        </p:nvGraphicFramePr>
        <p:xfrm>
          <a:off x="918625" y="708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6048750"/>
                <a:gridCol w="1190250"/>
              </a:tblGrid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Research Topic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Source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Extracting/Cleaning the Data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General Analysis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Lasso </a:t>
                      </a:r>
                      <a:r>
                        <a:rPr lang="en"/>
                        <a:t>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739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Final Results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27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108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Sentiment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300" y="634650"/>
            <a:ext cx="6530975" cy="450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225" y="0"/>
            <a:ext cx="5695300" cy="257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8225" y="2571725"/>
            <a:ext cx="5695300" cy="25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34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1" name="Google Shape;21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660" y="0"/>
            <a:ext cx="3201266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6125" y="0"/>
            <a:ext cx="3085375" cy="165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662" y="1652413"/>
            <a:ext cx="3201249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06144" y="1652402"/>
            <a:ext cx="3085330" cy="1652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9650" y="3304825"/>
            <a:ext cx="3201235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6125" y="3304804"/>
            <a:ext cx="3085375" cy="165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" name="Google Shape;221;p35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2" name="Google Shape;2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6125" y="3304825"/>
            <a:ext cx="3085374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9661" y="3304835"/>
            <a:ext cx="3201249" cy="1652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6154" y="1652400"/>
            <a:ext cx="3085346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652" y="1652399"/>
            <a:ext cx="3201272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6130" y="0"/>
            <a:ext cx="3085369" cy="1652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29649" y="0"/>
            <a:ext cx="3201261" cy="1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2342250" y="122700"/>
            <a:ext cx="4459500" cy="6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>
                <a:solidFill>
                  <a:schemeClr val="lt1"/>
                </a:solidFill>
              </a:rPr>
              <a:t>Term Frequency-Inverse Document Frequency</a:t>
            </a:r>
            <a:endParaRPr sz="15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520">
                <a:solidFill>
                  <a:schemeClr val="lt1"/>
                </a:solidFill>
              </a:rPr>
              <a:t>(Meaning)</a:t>
            </a:r>
            <a:endParaRPr sz="1520">
              <a:solidFill>
                <a:schemeClr val="lt1"/>
              </a:solidFill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650" y="766200"/>
            <a:ext cx="6036706" cy="46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275" y="0"/>
            <a:ext cx="5753442" cy="25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5324" y="2576550"/>
            <a:ext cx="5753401" cy="25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4" name="Google Shape;244;p38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704" y="0"/>
            <a:ext cx="3173221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50" y="-25"/>
            <a:ext cx="3071348" cy="1652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150" y="1652375"/>
            <a:ext cx="3071348" cy="1652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57724" y="3304850"/>
            <a:ext cx="3173201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0162" y="3304775"/>
            <a:ext cx="3071338" cy="16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7700" y="1652375"/>
            <a:ext cx="3173225" cy="16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39"/>
          <p:cNvGraphicFramePr/>
          <p:nvPr/>
        </p:nvGraphicFramePr>
        <p:xfrm>
          <a:off x="0" y="-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{94C27CAA-187B-4513-BD67-70C3A6D68CAB}</a:tableStyleId>
              </a:tblPr>
              <a:tblGrid>
                <a:gridCol w="4130925"/>
                <a:gridCol w="4060575"/>
              </a:tblGrid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 Ozempic</a:t>
                      </a:r>
                      <a:endParaRPr sz="1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" sz="1200"/>
                      </a:b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 Sitagliptin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 Mounjaro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 Rybelsus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165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5. Victoza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6. Jardiance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1700" y="1652400"/>
            <a:ext cx="3159225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150" y="3304825"/>
            <a:ext cx="3071239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1705" y="3304825"/>
            <a:ext cx="3159220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154" y="1652400"/>
            <a:ext cx="3071235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2635" y="-25"/>
            <a:ext cx="3071240" cy="16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71712" y="0"/>
            <a:ext cx="3159212" cy="16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What we do in one word: </a:t>
            </a:r>
            <a:r>
              <a:rPr b="1" lang="en">
                <a:solidFill>
                  <a:schemeClr val="lt1"/>
                </a:solidFill>
              </a:rPr>
              <a:t>REVIEW HERO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Implications:</a:t>
            </a:r>
            <a:endParaRPr b="1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n">
                <a:solidFill>
                  <a:schemeClr val="lt1"/>
                </a:solidFill>
              </a:rPr>
              <a:t>By knowing the most meaningful words for consumers in their review, we can know what’s important to them, what’s the effect of these review on perception or ratings.</a:t>
            </a:r>
            <a:endParaRPr b="1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n">
                <a:solidFill>
                  <a:schemeClr val="lt1"/>
                </a:solidFill>
              </a:rPr>
              <a:t>Help firms improve their drugs on post-treatment experience aspect.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Future Analysis:</a:t>
            </a:r>
            <a:endParaRPr b="1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n">
                <a:solidFill>
                  <a:schemeClr val="lt1"/>
                </a:solidFill>
              </a:rPr>
              <a:t>More kind of drugs, more variables(pricing, timing etc,.) included.</a:t>
            </a:r>
            <a:endParaRPr b="1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n">
                <a:solidFill>
                  <a:schemeClr val="lt1"/>
                </a:solidFill>
              </a:rPr>
              <a:t>Multiple platforms and spillover effects on other </a:t>
            </a:r>
            <a:r>
              <a:rPr b="1" lang="en">
                <a:solidFill>
                  <a:schemeClr val="lt1"/>
                </a:solidFill>
              </a:rPr>
              <a:t>drug websites or </a:t>
            </a:r>
            <a:r>
              <a:rPr b="1" lang="en">
                <a:solidFill>
                  <a:schemeClr val="lt1"/>
                </a:solidFill>
              </a:rPr>
              <a:t>social media</a:t>
            </a:r>
            <a:endParaRPr b="1">
              <a:solidFill>
                <a:schemeClr val="lt1"/>
              </a:solidFill>
            </a:endParaRPr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AutoNum type="arabicPeriod"/>
            </a:pPr>
            <a:r>
              <a:rPr b="1" lang="en">
                <a:solidFill>
                  <a:schemeClr val="lt1"/>
                </a:solidFill>
              </a:rPr>
              <a:t>Large Language Models be combined to explore deeper and wider to predict rating.</a:t>
            </a:r>
            <a:endParaRPr b="1"/>
          </a:p>
        </p:txBody>
      </p:sp>
      <p:sp>
        <p:nvSpPr>
          <p:cNvPr id="267" name="Google Shape;267;p40"/>
          <p:cNvSpPr txBox="1"/>
          <p:nvPr/>
        </p:nvSpPr>
        <p:spPr>
          <a:xfrm>
            <a:off x="1053450" y="444475"/>
            <a:ext cx="703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2"/>
                </a:solidFill>
              </a:rPr>
              <a:t>CONCLUSION</a:t>
            </a:r>
            <a:endParaRPr b="1" sz="2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241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Research Topic</a:t>
            </a:r>
            <a:r>
              <a:rPr lang="en"/>
              <a:t>Topic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In the </a:t>
            </a:r>
            <a:r>
              <a:rPr lang="en">
                <a:solidFill>
                  <a:schemeClr val="lt1"/>
                </a:solidFill>
              </a:rPr>
              <a:t>Biopharma</a:t>
            </a:r>
            <a:r>
              <a:rPr lang="en">
                <a:solidFill>
                  <a:schemeClr val="lt1"/>
                </a:solidFill>
              </a:rPr>
              <a:t> industry, drugs that do not have a patent are very </a:t>
            </a:r>
            <a:r>
              <a:rPr lang="en">
                <a:solidFill>
                  <a:schemeClr val="lt1"/>
                </a:solidFill>
              </a:rPr>
              <a:t>susceptible</a:t>
            </a:r>
            <a:r>
              <a:rPr lang="en">
                <a:solidFill>
                  <a:schemeClr val="lt1"/>
                </a:solidFill>
              </a:rPr>
              <a:t> to people easily changing off them for a better alternative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We know a lot about drugs from the company </a:t>
            </a:r>
            <a:r>
              <a:rPr lang="en">
                <a:solidFill>
                  <a:schemeClr val="lt1"/>
                </a:solidFill>
              </a:rPr>
              <a:t>perspective</a:t>
            </a:r>
            <a:r>
              <a:rPr lang="en">
                <a:solidFill>
                  <a:schemeClr val="lt1"/>
                </a:solidFill>
              </a:rPr>
              <a:t>, but how do consumers feel about the drugs? 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">
                <a:solidFill>
                  <a:schemeClr val="lt1"/>
                </a:solidFill>
              </a:rPr>
              <a:t>We took 6 different drugs for type II </a:t>
            </a:r>
            <a:r>
              <a:rPr lang="en">
                <a:solidFill>
                  <a:schemeClr val="lt1"/>
                </a:solidFill>
              </a:rPr>
              <a:t>Diabetes</a:t>
            </a:r>
            <a:r>
              <a:rPr lang="en">
                <a:solidFill>
                  <a:schemeClr val="lt1"/>
                </a:solidFill>
              </a:rPr>
              <a:t>, and ran an analysis to gain information on</a:t>
            </a:r>
            <a:endParaRPr>
              <a:solidFill>
                <a:schemeClr val="lt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What is the sentiment of each drug?</a:t>
            </a:r>
            <a:endParaRPr>
              <a:solidFill>
                <a:schemeClr val="lt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What are the common words mentioned for each drug?</a:t>
            </a:r>
            <a:endParaRPr>
              <a:solidFill>
                <a:schemeClr val="lt1"/>
              </a:solidFill>
            </a:endParaRPr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○"/>
            </a:pPr>
            <a:r>
              <a:rPr lang="en">
                <a:solidFill>
                  <a:schemeClr val="lt1"/>
                </a:solidFill>
              </a:rPr>
              <a:t>What is the LASSO </a:t>
            </a:r>
            <a:r>
              <a:rPr lang="en">
                <a:solidFill>
                  <a:schemeClr val="lt1"/>
                </a:solidFill>
              </a:rPr>
              <a:t>regression for various y’s (ratings, sentiment, term frequency)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48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Data Source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18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We needed Data on the following things: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Multiple reviews for multiple different type II diabetes drugs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Preferably &gt;100+ for each drug for some level of statistical significance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Review Scores to use as a dependent variable to predict what words lead to high review scores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3021175"/>
            <a:ext cx="8520600" cy="186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Looked into multiple sources</a:t>
            </a:r>
            <a:endParaRPr b="1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Webmd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Drugbank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RxList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436300" y="200225"/>
            <a:ext cx="85206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Chosen Data Source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9850"/>
            <a:ext cx="8839200" cy="31191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36300" y="1205250"/>
            <a:ext cx="3900900" cy="4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Drugs.com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Important Information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We were only able to get the first 5 pages of drug reviews for each drug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Pages 6+ required sign on in order to access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The 6 drugs we reviewed were: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Victoza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Sitagliptin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Rybelsus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Ozempic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Mounjaro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Jardiance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2375"/>
            <a:ext cx="9144003" cy="16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 txBox="1"/>
          <p:nvPr>
            <p:ph idx="1" type="body"/>
          </p:nvPr>
        </p:nvSpPr>
        <p:spPr>
          <a:xfrm>
            <a:off x="395775" y="0"/>
            <a:ext cx="85206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First Time Extracting Data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544875"/>
            <a:ext cx="85206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Originally I used beautifulsoup find all ’p’ to locate all the paragraphs and manually went through each page of text to cut all the extract unnecessary information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351474"/>
            <a:ext cx="9144000" cy="16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/>
          <p:nvPr/>
        </p:nvSpPr>
        <p:spPr>
          <a:xfrm>
            <a:off x="0" y="3144200"/>
            <a:ext cx="9144000" cy="6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58025" y="194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66">
                <a:solidFill>
                  <a:schemeClr val="lt1"/>
                </a:solidFill>
              </a:rPr>
              <a:t>Round Two:</a:t>
            </a:r>
            <a:endParaRPr b="1" sz="2066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534125" y="11432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However, we decided we needed the user ratings as well in order to a better understanding of the consumers actual feelings towards the drugs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Found out </a:t>
            </a:r>
            <a:r>
              <a:rPr lang="en">
                <a:solidFill>
                  <a:schemeClr val="lt1"/>
                </a:solidFill>
              </a:rPr>
              <a:t>beautiful</a:t>
            </a:r>
            <a:r>
              <a:rPr lang="en">
                <a:solidFill>
                  <a:schemeClr val="lt1"/>
                </a:solidFill>
              </a:rPr>
              <a:t> soup can find more than just ‘p’, can also find &lt;div class=&gt;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47301"/>
            <a:ext cx="8839204" cy="1622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625" y="528125"/>
            <a:ext cx="7460372" cy="461537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194625" y="46325"/>
            <a:ext cx="1918500" cy="4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Final Data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